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1" r:id="rId9"/>
    <p:sldId id="262" r:id="rId10"/>
    <p:sldId id="266" r:id="rId11"/>
    <p:sldId id="267" r:id="rId12"/>
    <p:sldId id="265" r:id="rId13"/>
  </p:sldIdLst>
  <p:sldSz cx="12192000" cy="6858000"/>
  <p:notesSz cx="6858000" cy="9144000"/>
  <p:defaultTextStyle>
    <a:defPPr>
      <a:defRPr lang="en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172"/>
    <p:restoredTop sz="94649"/>
  </p:normalViewPr>
  <p:slideViewPr>
    <p:cSldViewPr snapToGrid="0">
      <p:cViewPr varScale="1">
        <p:scale>
          <a:sx n="67" d="100"/>
          <a:sy n="67" d="100"/>
        </p:scale>
        <p:origin x="184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8C7809-4820-DF48-8AAB-B1F6B60793B5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35F954-86C5-804F-BBAA-374B3AD07638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013273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I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A35F954-86C5-804F-BBAA-374B3AD07638}" type="slidenum">
              <a:rPr lang="en-SI" smtClean="0"/>
              <a:t>1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843731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5466A-AA0C-C503-E2EA-71AB64B613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4A8678-E7DE-F8A8-3B5A-CD9D0B1B86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1F480-C5DD-745D-282D-256068B7C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7103F-E1BC-1885-571D-654695B00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7E40F-7049-C884-9B88-325A963E1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160038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41D4A-8F85-4FF1-9A82-9F1ADEFEE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1D7C2E-2858-F585-AF0D-459449208A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96B58-A423-DE46-47C7-299C62767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B61A2-6227-F6D7-93E9-CB67BB3B3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4721D5-E848-7866-D26A-2A451EBEA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66183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9D0BA2-02CB-D214-5876-DE09DC0016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09882D-2A06-17A2-001B-C15CA13566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AACF56-BCCD-B3EA-4FF0-34CC8747E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C506FA-B224-AE24-90AC-908E0119B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B53772-F984-C1FF-F6FE-73D331572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0992261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F7C5E-9618-3283-E1B6-93CFC7CA5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918DA-4DAF-52D9-FD80-6FD5A8043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35FCB-75BB-43BA-E8B2-AF8D324B7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BE9E2-2CD2-0314-A93C-353AC0408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59EBD4-790C-FA8E-1F0B-5B055B02C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635340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457E1-91AF-1E6A-4F37-5E72F578B8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549305-88A5-A027-1A00-84A5649CA0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80B7C1-BE2D-DBE8-B005-281C3F8D5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9DA23-DBE2-46DD-8C1C-B28BA5D4A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E0590-0AFD-5694-B6CD-886AB483B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530762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7F3A9-9A43-4476-4431-75D743680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15718-828D-ACCE-8CB0-BC754E41D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3F9252-DEFD-3002-D705-2AC6B65A59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81F684-FFCC-EF09-CFB2-4D2353F04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7715B1-61A0-985E-662B-E9A978E59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D57DED-7E7A-27AF-7A83-A7B5F6F7D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793418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3CC929-843E-31CB-C4F0-A661946C6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3D6D07-5133-E79D-5AAA-DD0EB961E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A2B9C0-0B41-23F5-AB57-A612C35B88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C29E18-3AA5-DCEB-7F32-045B16B379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F441AF9-B690-CEAB-B6DF-5BDFA45458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FD4F9A-A893-8CA2-EE26-9D6BFC233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37F325-B4E0-DCC1-42E8-F9C0C9847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018B1D-427E-B331-7EA4-D789428C7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037149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4835B-7F16-86ED-A1A8-94E3483B0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AEFBFD-A204-077F-50B1-45454CA4F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B65244-6E11-E075-E163-C5E4E0F2D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E21C2D-0E5E-4006-5F0E-959F1F454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415750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DE6CD9-E22A-3B40-FA62-E278ACFA93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52F791-3326-CF98-4F1B-741945580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71A54E-77AF-DD5F-34DB-B2D490F86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86183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B701C-2A0C-7F01-6DAB-E9625A352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A8AB9-9636-5EC1-C998-EDC86D8D8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98D1E1-705A-36A2-62C1-7B74B1AFC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2243A-78BB-3D91-5F6D-F9C02C64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5F1BA1-9F36-77BE-0A36-957082AC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6F0B63-67AB-7B6F-AD5C-EF061CD90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075830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1EDC0-90AF-6421-9FCE-6810BA757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F5EEBB-8358-98BB-B3D2-4F4BEDF749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BD6EB4-5A4B-4814-1675-6A6A3AF47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052618-5CE7-3F77-B56D-885EB33903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53EFC-7357-8AAA-B6B3-FCE7703CE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2D20E6-8BF7-A8B8-9D8B-CD0B8EE7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448810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24B1F21-9135-D8E0-B85A-BEE84E53A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98B3E3-B517-2FF4-9AD6-69608B6D4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19FBB8-C818-215A-70B1-E01BBA1ED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7E2E0-9438-B842-9F57-8381EF804003}" type="datetimeFigureOut">
              <a:rPr lang="en-SI" smtClean="0"/>
              <a:t>10/11/2022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D3EA2C-10F8-578D-4F81-6EA4FFAF2A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80A96-53F6-68E0-AD6B-40FEDDE642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94C8CE-409F-3840-8D0D-CA2108BBF85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205361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orldhistory.org/Roman_Army/" TargetMode="External"/><Relationship Id="rId7" Type="http://schemas.openxmlformats.org/officeDocument/2006/relationships/hyperlink" Target="https://dijaski.net/gradivo/zgo_ref_rimska_vojska_in_sirjenje_rimske_drzave_01__predstavitev" TargetMode="External"/><Relationship Id="rId2" Type="http://schemas.openxmlformats.org/officeDocument/2006/relationships/hyperlink" Target="https://en.wikipedia.org/wiki/Roman_army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l.wikipedia.org/wiki/Rimska_vojska" TargetMode="External"/><Relationship Id="rId5" Type="http://schemas.openxmlformats.org/officeDocument/2006/relationships/hyperlink" Target="https://englishhistory.net/romans/roman-soldiers/" TargetMode="External"/><Relationship Id="rId4" Type="http://schemas.openxmlformats.org/officeDocument/2006/relationships/hyperlink" Target="https://www.bbc.co.uk/bitesize/topics/zwmpfg8/articles/zqbnfg8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l.wikipedia.org/wiki/Princepsi" TargetMode="External"/><Relationship Id="rId2" Type="http://schemas.openxmlformats.org/officeDocument/2006/relationships/hyperlink" Target="https://sl.wikipedia.org/wiki/Triari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l.wikipedia.org/wiki/Veliti" TargetMode="External"/><Relationship Id="rId4" Type="http://schemas.openxmlformats.org/officeDocument/2006/relationships/hyperlink" Target="https://sl.wikipedia.org/wiki/Hastati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90F686-D6E5-A2E1-A45C-34C3CC8121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787" r="9089" b="4483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D340F2-5379-33E1-7AEA-8D4EBB22C3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SI" sz="7200" dirty="0"/>
              <a:t>RIMSKA VOJSKA 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278543-E5F5-133B-9223-F2F2DFD9E4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SI" sz="2000" dirty="0"/>
              <a:t>Martin Oprin R2A</a:t>
            </a:r>
          </a:p>
          <a:p>
            <a:pPr algn="l"/>
            <a:r>
              <a:rPr lang="en-SI" sz="2000" dirty="0"/>
              <a:t>Mentor: Špela Pretnar</a:t>
            </a:r>
          </a:p>
          <a:p>
            <a:pPr algn="l"/>
            <a:r>
              <a:rPr lang="en-SI" sz="2000" dirty="0"/>
              <a:t>Škofja Loka, 10. 11. 2022</a:t>
            </a:r>
          </a:p>
          <a:p>
            <a:pPr algn="l"/>
            <a:endParaRPr lang="en-SI" sz="20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98795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FE1CA9-7515-9AB2-050D-85A598EEB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SI" dirty="0"/>
              <a:t>PLAČILO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28316-8069-27CA-18B3-0A3920179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pPr marL="90170" indent="0">
              <a:buNone/>
              <a:tabLst>
                <a:tab pos="1890395" algn="l"/>
              </a:tabLst>
            </a:pPr>
            <a:endParaRPr lang="en-SI">
              <a:effectLst/>
              <a:latin typeface="SL Dutch"/>
              <a:ea typeface="Times New Roman" panose="02020603050405020304" pitchFamily="18" charset="0"/>
            </a:endParaRPr>
          </a:p>
          <a:p>
            <a:pPr marL="270510" indent="-180340">
              <a:tabLst>
                <a:tab pos="1890395" algn="l"/>
              </a:tabLst>
            </a:pP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čast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za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obrambo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posesti</a:t>
            </a:r>
            <a:endParaRPr lang="de-DE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70510" indent="-180340">
              <a:tabLst>
                <a:tab pos="1890395" algn="l"/>
              </a:tabLst>
            </a:pP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slabo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plačani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</a:p>
          <a:p>
            <a:pPr marL="270510" indent="-180340">
              <a:tabLst>
                <a:tab pos="1890395" algn="l"/>
              </a:tabLst>
            </a:pP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odškodnina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za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pot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čas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od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katere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so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odšteli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stroške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za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prehrano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opremo</a:t>
            </a:r>
            <a:endParaRPr lang="de-DE">
              <a:effectLst/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marL="270510" indent="-180340">
              <a:tabLst>
                <a:tab pos="1890395" algn="l"/>
              </a:tabLst>
            </a:pP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Največji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del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zaslužka</a:t>
            </a:r>
            <a:r>
              <a:rPr lang="de-DE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je </a:t>
            </a:r>
            <a:r>
              <a:rPr lang="de-DE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plen</a:t>
            </a:r>
            <a:endParaRPr lang="de-DE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endParaRPr lang="en-SI" dirty="0"/>
          </a:p>
        </p:txBody>
      </p:sp>
      <p:pic>
        <p:nvPicPr>
          <p:cNvPr id="5" name="Picture 4" descr="A coin with a face on it&#10;&#10;Description automatically generated with medium confidence">
            <a:extLst>
              <a:ext uri="{FF2B5EF4-FFF2-40B4-BE49-F238E27FC236}">
                <a16:creationId xmlns:a16="http://schemas.microsoft.com/office/drawing/2014/main" id="{14299016-0D55-3EA7-D3BA-1E8C58F87C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3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12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99547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E23AC-1CF2-DBC0-CADA-C5ED7680D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TAKTIKA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8BBD2-FF05-BC10-0A00-09CEFBFF5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</a:t>
            </a:r>
            <a:r>
              <a:rPr lang="en-SI" dirty="0"/>
              <a:t>imske legije – center</a:t>
            </a:r>
          </a:p>
          <a:p>
            <a:r>
              <a:rPr lang="en-GB" dirty="0"/>
              <a:t>Z</a:t>
            </a:r>
            <a:r>
              <a:rPr lang="en-SI" dirty="0"/>
              <a:t>avezniške legije – krila</a:t>
            </a:r>
          </a:p>
          <a:p>
            <a:r>
              <a:rPr lang="en-GB" dirty="0"/>
              <a:t>K</a:t>
            </a:r>
            <a:r>
              <a:rPr lang="en-SI" dirty="0"/>
              <a:t>onjenica – bok</a:t>
            </a: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994632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3BF4C-69F1-4079-1857-6E8548FBB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VIRI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9097B-9B61-3CA9-8BCD-9D45562A4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https://en.wikipedia.org/wiki/Roman_army</a:t>
            </a:r>
            <a:endParaRPr lang="en-GB" dirty="0"/>
          </a:p>
          <a:p>
            <a:r>
              <a:rPr lang="en-GB" dirty="0">
                <a:hlinkClick r:id="rId3"/>
              </a:rPr>
              <a:t>https://www.worldhistory.org/Roman_Army/</a:t>
            </a:r>
            <a:endParaRPr lang="en-GB" dirty="0"/>
          </a:p>
          <a:p>
            <a:r>
              <a:rPr lang="en-GB" dirty="0">
                <a:hlinkClick r:id="rId4"/>
              </a:rPr>
              <a:t>https://www.bbc.co.uk/bitesize/topics/zwmpfg8/articles/zqbnfg8</a:t>
            </a:r>
            <a:endParaRPr lang="en-GB" dirty="0"/>
          </a:p>
          <a:p>
            <a:r>
              <a:rPr lang="en-GB" dirty="0">
                <a:hlinkClick r:id="rId5"/>
              </a:rPr>
              <a:t>https://englishhistory.net/romans/roman-soldiers/</a:t>
            </a:r>
            <a:endParaRPr lang="en-GB" dirty="0"/>
          </a:p>
          <a:p>
            <a:r>
              <a:rPr lang="en-GB" dirty="0">
                <a:hlinkClick r:id="rId6"/>
              </a:rPr>
              <a:t>https://sl.wikipedia.org/wiki/Rimska_vojska</a:t>
            </a:r>
            <a:endParaRPr lang="en-GB" dirty="0"/>
          </a:p>
          <a:p>
            <a:r>
              <a:rPr lang="en-GB" dirty="0">
                <a:hlinkClick r:id="rId7"/>
              </a:rPr>
              <a:t>https://dijaski.net/gradivo/zgo_ref_rimska_vojska_in_sirjenje_rimske_drzave_01__predstavitev</a:t>
            </a:r>
            <a:endParaRPr lang="en-GB" dirty="0"/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256079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11B7B4-DD76-32C9-F9E6-7FFF096C3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SI" sz="5400" dirty="0"/>
              <a:t>V ČASU RIMSKE REPUBLIKE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CA7F2-49F2-1DE1-DC0B-19ED731EE8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22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rimske in zavezniške legije. </a:t>
            </a:r>
          </a:p>
          <a:p>
            <a:r>
              <a:rPr lang="en-US" sz="2200"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d</a:t>
            </a:r>
            <a:r>
              <a:rPr lang="en-US" sz="22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elitev na velite, hastate, princepse </a:t>
            </a:r>
            <a:r>
              <a:rPr lang="en-US" sz="2200"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in </a:t>
            </a:r>
            <a:r>
              <a:rPr lang="en-US" sz="22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triarje</a:t>
            </a:r>
          </a:p>
          <a:p>
            <a:r>
              <a:rPr lang="de-DE" sz="2200"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k</a:t>
            </a:r>
            <a:r>
              <a:rPr lang="de-DE" sz="22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onjenica</a:t>
            </a:r>
            <a:endParaRPr lang="de-DE" sz="2200">
              <a:latin typeface="Arial" panose="020B0604020202020204" pitchFamily="34" charset="0"/>
              <a:ea typeface="Times New Roman" panose="02020603050405020304" pitchFamily="18" charset="0"/>
              <a:cs typeface="SL Dutch"/>
            </a:endParaRPr>
          </a:p>
          <a:p>
            <a:r>
              <a:rPr lang="de-DE" sz="2200"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d</a:t>
            </a:r>
            <a:r>
              <a:rPr lang="de-DE" sz="22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elitev zaradi razslojenosti</a:t>
            </a:r>
          </a:p>
          <a:p>
            <a:r>
              <a:rPr lang="de-DE" sz="2200"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o</a:t>
            </a:r>
            <a:r>
              <a:rPr lang="de-DE" sz="22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prema</a:t>
            </a:r>
          </a:p>
          <a:p>
            <a:r>
              <a:rPr lang="de-DE" sz="220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SL Dutch"/>
              </a:rPr>
              <a:t>najrevnejši veliti, najpremožnejši pa konjeniki. </a:t>
            </a:r>
            <a:endParaRPr lang="en-SI" sz="2200">
              <a:effectLst/>
              <a:latin typeface="SL Dutch"/>
              <a:ea typeface="Times New Roman" panose="02020603050405020304" pitchFamily="18" charset="0"/>
              <a:cs typeface="SL Dutch"/>
            </a:endParaRPr>
          </a:p>
          <a:p>
            <a:endParaRPr lang="en-SI" sz="220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AA61ED-F5BB-D0D9-663A-79EB99EF58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83" r="31101" b="2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C14955-2E90-4989-DAF1-4E3DFCD8682C}"/>
              </a:ext>
            </a:extLst>
          </p:cNvPr>
          <p:cNvSpPr txBox="1"/>
          <p:nvPr/>
        </p:nvSpPr>
        <p:spPr>
          <a:xfrm>
            <a:off x="9068844" y="141544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182513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43BE1-D939-4601-4E9C-92CDB57AEA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OBOROŽITEV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2E06E-1F74-D0B6-5269-26412D6EA9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Veliti</a:t>
            </a:r>
            <a:r>
              <a:rPr lang="de-DE" sz="1800" b="1" dirty="0">
                <a:latin typeface="Arial" panose="020B0604020202020204" pitchFamily="34" charset="0"/>
                <a:ea typeface="Times New Roman" panose="02020603050405020304" pitchFamily="18" charset="0"/>
              </a:rPr>
              <a:t>: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meč</a:t>
            </a:r>
            <a:r>
              <a:rPr lang="de-DE" sz="1800" dirty="0">
                <a:latin typeface="Arial" panose="020B0604020202020204" pitchFamily="34" charset="0"/>
                <a:ea typeface="Times New Roman" panose="02020603050405020304" pitchFamily="18" charset="0"/>
              </a:rPr>
              <a:t>,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lahko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kopije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čelada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okrogel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ščit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</a:t>
            </a:r>
          </a:p>
          <a:p>
            <a:r>
              <a:rPr lang="de-DE" sz="1800" dirty="0" err="1">
                <a:latin typeface="Arial" panose="020B0604020202020204" pitchFamily="34" charset="0"/>
              </a:rPr>
              <a:t>Lahka</a:t>
            </a:r>
            <a:r>
              <a:rPr lang="de-DE" sz="1800" dirty="0">
                <a:latin typeface="Arial" panose="020B0604020202020204" pitchFamily="34" charset="0"/>
              </a:rPr>
              <a:t> </a:t>
            </a:r>
            <a:r>
              <a:rPr lang="de-DE" sz="1800" dirty="0" err="1">
                <a:latin typeface="Arial" panose="020B0604020202020204" pitchFamily="34" charset="0"/>
              </a:rPr>
              <a:t>pehota</a:t>
            </a:r>
            <a:r>
              <a:rPr lang="de-DE" sz="1800" dirty="0">
                <a:latin typeface="Arial" panose="020B0604020202020204" pitchFamily="34" charset="0"/>
              </a:rPr>
              <a:t>, 1200 na </a:t>
            </a:r>
            <a:r>
              <a:rPr lang="de-DE" sz="1800" dirty="0" err="1">
                <a:latin typeface="Arial" panose="020B0604020202020204" pitchFamily="34" charset="0"/>
              </a:rPr>
              <a:t>legijo</a:t>
            </a:r>
            <a:endParaRPr lang="de-DE" sz="1800" dirty="0">
              <a:latin typeface="Arial" panose="020B0604020202020204" pitchFamily="34" charset="0"/>
            </a:endParaRPr>
          </a:p>
          <a:p>
            <a:r>
              <a:rPr lang="de-DE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hastati</a:t>
            </a:r>
            <a:r>
              <a:rPr lang="de-DE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(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mladeniči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) in </a:t>
            </a:r>
            <a:r>
              <a:rPr lang="de-DE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princepsi</a:t>
            </a:r>
            <a:r>
              <a:rPr lang="de-DE" sz="1800" b="1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(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možje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):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meč</a:t>
            </a:r>
            <a:r>
              <a:rPr lang="de-DE" sz="1800" dirty="0">
                <a:latin typeface="Arial" panose="020B0604020202020204" pitchFamily="34" charset="0"/>
                <a:ea typeface="Times New Roman" panose="02020603050405020304" pitchFamily="18" charset="0"/>
              </a:rPr>
              <a:t>,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dve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dolgi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kopiji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čelada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ovalni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ščit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oklep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-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t.j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kovinska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ploščica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ali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srajca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</a:t>
            </a:r>
          </a:p>
          <a:p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Bili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so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glavnina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vojske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sicer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2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krat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10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centurij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po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60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mož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na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legijo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</a:t>
            </a:r>
          </a:p>
          <a:p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Postavljeni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so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bili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najprej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hastati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nato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princepsi</a:t>
            </a:r>
            <a:endParaRPr lang="de-DE" sz="18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r>
              <a:rPr lang="de-DE" sz="1800" b="1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Triariji</a:t>
            </a:r>
            <a:r>
              <a:rPr lang="de-DE" sz="1800" b="1" dirty="0">
                <a:latin typeface="Arial" panose="020B0604020202020204" pitchFamily="34" charset="0"/>
                <a:ea typeface="Times New Roman" panose="02020603050405020304" pitchFamily="18" charset="0"/>
              </a:rPr>
              <a:t>: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najstarejši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imeli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so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meč</a:t>
            </a:r>
            <a:r>
              <a:rPr lang="de-DE" sz="1800" dirty="0">
                <a:latin typeface="Arial" panose="020B0604020202020204" pitchFamily="34" charset="0"/>
                <a:ea typeface="Times New Roman" panose="02020603050405020304" pitchFamily="18" charset="0"/>
              </a:rPr>
              <a:t>,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dolgo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sulico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</a:p>
          <a:p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čelado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jajčasti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ščit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in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oklep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</a:t>
            </a:r>
          </a:p>
          <a:p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zadnja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bojna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črta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za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katero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so se na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novo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formirale</a:t>
            </a:r>
            <a:endParaRPr lang="de-DE" sz="1800" dirty="0"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v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boju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razbite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enote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</a:t>
            </a:r>
          </a:p>
          <a:p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napad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so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šli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večinoma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v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obliki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de-DE" sz="18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falange</a:t>
            </a:r>
            <a:r>
              <a:rPr lang="de-DE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</a:t>
            </a:r>
            <a:endParaRPr lang="en-SI" sz="1800" dirty="0">
              <a:effectLst/>
              <a:latin typeface="SL Dutch"/>
              <a:ea typeface="Times New Roman" panose="02020603050405020304" pitchFamily="18" charset="0"/>
            </a:endParaRPr>
          </a:p>
          <a:p>
            <a:endParaRPr lang="en-SI" sz="1800" dirty="0">
              <a:effectLst/>
              <a:latin typeface="SL Dutch"/>
              <a:ea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625192-A377-5443-5264-A9F8EB7C7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8640" y="3268091"/>
            <a:ext cx="3839577" cy="3383280"/>
          </a:xfrm>
          <a:prstGeom prst="rect">
            <a:avLst/>
          </a:prstGeom>
        </p:spPr>
      </p:pic>
      <p:pic>
        <p:nvPicPr>
          <p:cNvPr id="6" name="Picture 5" descr="A picture containing ground&#10;&#10;Description automatically generated">
            <a:extLst>
              <a:ext uri="{FF2B5EF4-FFF2-40B4-BE49-F238E27FC236}">
                <a16:creationId xmlns:a16="http://schemas.microsoft.com/office/drawing/2014/main" id="{389B1BBE-813E-8008-9AF6-486777D81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825625"/>
            <a:ext cx="58420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2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96296E-6 L 0.54948 -0.8467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474" y="-423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FCE0-D6FC-1DDA-224D-B099394C8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SI" sz="5400"/>
              <a:t>KONJENICA</a:t>
            </a:r>
          </a:p>
        </p:txBody>
      </p:sp>
      <p:sp>
        <p:nvSpPr>
          <p:cNvPr id="2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D9E853-D80F-0E58-717D-365B6EF06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SI" sz="2200" dirty="0"/>
              <a:t>Konjeniki: najpremožnejši; grška sulica, oklep, čelada, okrogel ščit, sedlo, uzda</a:t>
            </a:r>
          </a:p>
          <a:p>
            <a:r>
              <a:rPr lang="en-GB" sz="2200" dirty="0"/>
              <a:t>Z</a:t>
            </a:r>
            <a:r>
              <a:rPr lang="en-SI" sz="2200" dirty="0"/>
              <a:t>aščita kril legije</a:t>
            </a:r>
          </a:p>
          <a:p>
            <a:r>
              <a:rPr lang="en-SI" sz="2200" dirty="0"/>
              <a:t>10 trum po 30 mož</a:t>
            </a:r>
          </a:p>
          <a:p>
            <a:r>
              <a:rPr lang="en-SI" sz="2200" dirty="0"/>
              <a:t>Extraodrinarji – zavezniki</a:t>
            </a:r>
          </a:p>
          <a:p>
            <a:r>
              <a:rPr lang="en-SI" sz="2200" dirty="0"/>
              <a:t>1/5 pehote, 1/3 konjenice</a:t>
            </a:r>
          </a:p>
        </p:txBody>
      </p:sp>
      <p:pic>
        <p:nvPicPr>
          <p:cNvPr id="13" name="Picture 12" descr="A picture containing sky, outdoor, person&#10;&#10;Description automatically generated">
            <a:extLst>
              <a:ext uri="{FF2B5EF4-FFF2-40B4-BE49-F238E27FC236}">
                <a16:creationId xmlns:a16="http://schemas.microsoft.com/office/drawing/2014/main" id="{4405A3F3-3C82-8619-1414-CFD517B89C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44" b="2664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61661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74E3-DC36-2872-3609-E4C680D4A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Vojaške enote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4B63C3-0AE9-1B77-7BD7-CC8B8C0F8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K</a:t>
            </a:r>
            <a:r>
              <a:rPr lang="en-SI" dirty="0"/>
              <a:t>ontubernij – 8 mož, skupen šotor, skupne kazni</a:t>
            </a:r>
          </a:p>
          <a:p>
            <a:r>
              <a:rPr lang="en-SI" dirty="0"/>
              <a:t>10 kontubernij = centurija</a:t>
            </a:r>
          </a:p>
          <a:p>
            <a:r>
              <a:rPr lang="en-SI" dirty="0"/>
              <a:t>Centurija – najprej 100 mož, po marijevih reformah od 60 do 80</a:t>
            </a:r>
          </a:p>
          <a:p>
            <a:r>
              <a:rPr lang="en-SI" dirty="0"/>
              <a:t>Manipel – prvotno so uporabljali falango od Etruščanov, po porazu proti Galcem 390 pr.n.št. </a:t>
            </a:r>
            <a:r>
              <a:rPr lang="en-GB" dirty="0"/>
              <a:t>P</a:t>
            </a:r>
            <a:r>
              <a:rPr lang="en-SI" dirty="0"/>
              <a:t>a so uvedli bolj prilagodlive maniple</a:t>
            </a:r>
          </a:p>
          <a:p>
            <a:r>
              <a:rPr lang="en-SI" dirty="0"/>
              <a:t>Sprva iz 2 centurij – 120 legionarjev po marijevih reformah postal sestavni del kohorte</a:t>
            </a:r>
          </a:p>
        </p:txBody>
      </p:sp>
    </p:spTree>
    <p:extLst>
      <p:ext uri="{BB962C8B-B14F-4D97-AF65-F5344CB8AC3E}">
        <p14:creationId xmlns:p14="http://schemas.microsoft.com/office/powerpoint/2010/main" val="2156838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793AF-1C65-A765-F02D-03FB60B2F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CENTURIJA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20195-87F5-D383-5EA6-EB90270C3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I" dirty="0"/>
              <a:t>100 vojakov</a:t>
            </a:r>
          </a:p>
          <a:p>
            <a:r>
              <a:rPr lang="en-SI" dirty="0"/>
              <a:t>Po marijevih reformah 60-80,</a:t>
            </a:r>
          </a:p>
          <a:p>
            <a:r>
              <a:rPr lang="en-GB" dirty="0"/>
              <a:t>K</a:t>
            </a:r>
            <a:r>
              <a:rPr lang="en-SI" dirty="0"/>
              <a:t>i so bili razdeljeni v 10 kontubernijev</a:t>
            </a:r>
          </a:p>
          <a:p>
            <a:r>
              <a:rPr lang="en-GB" dirty="0"/>
              <a:t>R</a:t>
            </a:r>
            <a:r>
              <a:rPr lang="en-SI" dirty="0"/>
              <a:t>azvrščene v maniple</a:t>
            </a:r>
          </a:p>
          <a:p>
            <a:r>
              <a:rPr lang="en-SI" dirty="0"/>
              <a:t>1 manipel = 2-3 centurije</a:t>
            </a:r>
          </a:p>
        </p:txBody>
      </p:sp>
    </p:spTree>
    <p:extLst>
      <p:ext uri="{BB962C8B-B14F-4D97-AF65-F5344CB8AC3E}">
        <p14:creationId xmlns:p14="http://schemas.microsoft.com/office/powerpoint/2010/main" val="10439824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4C980D-CBAD-FBE6-0AC7-EFEBAB65D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SI" dirty="0"/>
              <a:t>KONTUBERNIJ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FDE13-BF7C-8679-A0D1-C401A3038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r>
              <a:rPr lang="en-GB" dirty="0"/>
              <a:t>K</a:t>
            </a:r>
            <a:r>
              <a:rPr lang="en-SI" dirty="0"/>
              <a:t>ontubernij – 8 mož, skupen šotor, skupne kazni</a:t>
            </a:r>
          </a:p>
          <a:p>
            <a:endParaRPr lang="en-SI" dirty="0"/>
          </a:p>
        </p:txBody>
      </p:sp>
      <p:pic>
        <p:nvPicPr>
          <p:cNvPr id="5" name="Picture 4" descr="A group of people in traditional dress&#10;&#10;Description automatically generated with medium confidence">
            <a:extLst>
              <a:ext uri="{FF2B5EF4-FFF2-40B4-BE49-F238E27FC236}">
                <a16:creationId xmlns:a16="http://schemas.microsoft.com/office/drawing/2014/main" id="{8C1455A0-DE52-404A-0E02-FE3C2584D6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92" r="17756" b="-2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12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11660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2CB3B-FF9C-9711-E7E9-BB8E3B7CD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LEGIJA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DAD30-3CF2-D95F-91CB-FAF08BA05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I" dirty="0"/>
              <a:t>V obdobju republike – 4200 legionarjev (+ 800 zaveznikov)</a:t>
            </a:r>
          </a:p>
          <a:p>
            <a:r>
              <a:rPr lang="en-GB" dirty="0"/>
              <a:t>I</a:t>
            </a:r>
            <a:r>
              <a:rPr lang="en-SI" dirty="0"/>
              <a:t>z 60 centurij</a:t>
            </a:r>
          </a:p>
          <a:p>
            <a:r>
              <a:rPr lang="en-GB" dirty="0"/>
              <a:t>20 </a:t>
            </a:r>
            <a:r>
              <a:rPr lang="en-GB" dirty="0" err="1"/>
              <a:t>centurij</a:t>
            </a:r>
            <a:r>
              <a:rPr lang="en-GB" dirty="0"/>
              <a:t> po 30 </a:t>
            </a:r>
            <a:r>
              <a:rPr lang="en-GB" dirty="0">
                <a:hlinkClick r:id="rId2" tooltip="Triari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triarijev</a:t>
            </a:r>
            <a:r>
              <a:rPr lang="en-GB" dirty="0"/>
              <a:t>,</a:t>
            </a:r>
          </a:p>
          <a:p>
            <a:r>
              <a:rPr lang="en-GB" dirty="0"/>
              <a:t>20 </a:t>
            </a:r>
            <a:r>
              <a:rPr lang="en-GB" dirty="0" err="1"/>
              <a:t>centurij</a:t>
            </a:r>
            <a:r>
              <a:rPr lang="en-GB" dirty="0"/>
              <a:t> po 60 </a:t>
            </a:r>
            <a:r>
              <a:rPr lang="en-GB" dirty="0">
                <a:hlinkClick r:id="rId3" tooltip="Princepsi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princepsov</a:t>
            </a:r>
            <a:r>
              <a:rPr lang="en-GB" dirty="0"/>
              <a:t>,</a:t>
            </a:r>
          </a:p>
          <a:p>
            <a:r>
              <a:rPr lang="en-GB" dirty="0"/>
              <a:t>20 </a:t>
            </a:r>
            <a:r>
              <a:rPr lang="en-GB" dirty="0" err="1"/>
              <a:t>centurij</a:t>
            </a:r>
            <a:r>
              <a:rPr lang="en-GB" dirty="0"/>
              <a:t> po 60 </a:t>
            </a:r>
            <a:r>
              <a:rPr lang="en-GB" dirty="0">
                <a:hlinkClick r:id="rId4" tooltip="Hastati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hastatov</a:t>
            </a:r>
            <a:r>
              <a:rPr lang="en-GB" dirty="0"/>
              <a:t>,</a:t>
            </a:r>
          </a:p>
          <a:p>
            <a:r>
              <a:rPr lang="en-GB" dirty="0"/>
              <a:t>1.200 </a:t>
            </a:r>
            <a:r>
              <a:rPr lang="en-GB" dirty="0">
                <a:hlinkClick r:id="rId5" tooltip="Veliti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velitov</a:t>
            </a:r>
            <a:r>
              <a:rPr lang="en-GB" dirty="0"/>
              <a:t>.</a:t>
            </a:r>
          </a:p>
          <a:p>
            <a:r>
              <a:rPr lang="en-GB" dirty="0"/>
              <a:t>R</a:t>
            </a:r>
            <a:r>
              <a:rPr lang="en-SI" dirty="0"/>
              <a:t>imska konjenica – 300</a:t>
            </a: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081347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1381D5-40B5-4795-CC36-8E456D505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SI" sz="5400"/>
              <a:t>PO MARIJEVIH REFORMAH	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AF27B-F707-5FE7-EA0B-69EDE37AC0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SI" sz="2200" dirty="0"/>
              <a:t>Triarji, princepsi in hestati - oboroženi enako</a:t>
            </a:r>
          </a:p>
          <a:p>
            <a:r>
              <a:rPr lang="en-GB" sz="2200" dirty="0"/>
              <a:t>V</a:t>
            </a:r>
            <a:r>
              <a:rPr lang="en-SI" sz="2200" dirty="0"/>
              <a:t> kohorto združili 3 maniple</a:t>
            </a:r>
          </a:p>
          <a:p>
            <a:r>
              <a:rPr lang="en-SI" sz="2200" dirty="0"/>
              <a:t>10 kohort = 1 legija</a:t>
            </a:r>
          </a:p>
          <a:p>
            <a:r>
              <a:rPr lang="en-SI" sz="2200" dirty="0"/>
              <a:t>Kasneje je razdeljena v 6 centurij</a:t>
            </a:r>
          </a:p>
          <a:p>
            <a:r>
              <a:rPr lang="en-SI" sz="2200" dirty="0"/>
              <a:t>Država kupila opremo</a:t>
            </a:r>
          </a:p>
          <a:p>
            <a:r>
              <a:rPr lang="en-SI" sz="2200" dirty="0"/>
              <a:t>Vsi so bili podobnin hastatom</a:t>
            </a:r>
          </a:p>
          <a:p>
            <a:r>
              <a:rPr lang="en-SI" sz="2200" dirty="0"/>
              <a:t>Plača na 4 mesece</a:t>
            </a:r>
          </a:p>
        </p:txBody>
      </p:sp>
      <p:pic>
        <p:nvPicPr>
          <p:cNvPr id="5" name="Picture 4" descr="A statue of a person&#10;&#10;Description automatically generated with medium confidence">
            <a:extLst>
              <a:ext uri="{FF2B5EF4-FFF2-40B4-BE49-F238E27FC236}">
                <a16:creationId xmlns:a16="http://schemas.microsoft.com/office/drawing/2014/main" id="{8FA7D5C9-5A68-58CC-A370-E7E8CCA295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98" r="-3" b="28096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4897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1495</TotalTime>
  <Words>526</Words>
  <Application>Microsoft Macintosh PowerPoint</Application>
  <PresentationFormat>Widescreen</PresentationFormat>
  <Paragraphs>76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SL Dutch</vt:lpstr>
      <vt:lpstr>Office Theme</vt:lpstr>
      <vt:lpstr>RIMSKA VOJSKA  </vt:lpstr>
      <vt:lpstr>V ČASU RIMSKE REPUBLIKE</vt:lpstr>
      <vt:lpstr>OBOROŽITEV</vt:lpstr>
      <vt:lpstr>KONJENICA</vt:lpstr>
      <vt:lpstr>Vojaške enote</vt:lpstr>
      <vt:lpstr>CENTURIJA</vt:lpstr>
      <vt:lpstr>KONTUBERNIJ</vt:lpstr>
      <vt:lpstr>LEGIJA</vt:lpstr>
      <vt:lpstr>PO MARIJEVIH REFORMAH </vt:lpstr>
      <vt:lpstr>PLAČILO</vt:lpstr>
      <vt:lpstr>TAKTIKA</vt:lpstr>
      <vt:lpstr>VIRI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RIMSKA VOJSKA  </dc:title>
  <dc:creator>Martin Oprin (R2A)</dc:creator>
  <cp:lastModifiedBy>Martin Oprin (R2A)</cp:lastModifiedBy>
  <cp:revision>4</cp:revision>
  <dcterms:created xsi:type="dcterms:W3CDTF">2022-11-04T10:23:07Z</dcterms:created>
  <dcterms:modified xsi:type="dcterms:W3CDTF">2022-11-10T22:20:13Z</dcterms:modified>
</cp:coreProperties>
</file>

<file path=docProps/thumbnail.jpeg>
</file>